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68" r:id="rId10"/>
    <p:sldId id="269" r:id="rId11"/>
    <p:sldId id="263" r:id="rId12"/>
    <p:sldId id="270" r:id="rId13"/>
    <p:sldId id="272" r:id="rId14"/>
    <p:sldId id="271" r:id="rId15"/>
    <p:sldId id="265" r:id="rId16"/>
    <p:sldId id="273" r:id="rId17"/>
    <p:sldId id="266" r:id="rId18"/>
    <p:sldId id="267" r:id="rId19"/>
    <p:sldId id="275" r:id="rId20"/>
    <p:sldId id="281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12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7C23B-9DA0-47D4-9A90-C00E5CBB412E}" type="datetimeFigureOut">
              <a:rPr lang="en-US" smtClean="0"/>
              <a:t>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B35B-1D69-4720-A1B8-A7BBAAED7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872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7C23B-9DA0-47D4-9A90-C00E5CBB412E}" type="datetimeFigureOut">
              <a:rPr lang="en-US" smtClean="0"/>
              <a:t>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B35B-1D69-4720-A1B8-A7BBAAED7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187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7C23B-9DA0-47D4-9A90-C00E5CBB412E}" type="datetimeFigureOut">
              <a:rPr lang="en-US" smtClean="0"/>
              <a:t>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B35B-1D69-4720-A1B8-A7BBAAED7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6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7C23B-9DA0-47D4-9A90-C00E5CBB412E}" type="datetimeFigureOut">
              <a:rPr lang="en-US" smtClean="0"/>
              <a:t>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B35B-1D69-4720-A1B8-A7BBAAED7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524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7C23B-9DA0-47D4-9A90-C00E5CBB412E}" type="datetimeFigureOut">
              <a:rPr lang="en-US" smtClean="0"/>
              <a:t>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B35B-1D69-4720-A1B8-A7BBAAED7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79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7C23B-9DA0-47D4-9A90-C00E5CBB412E}" type="datetimeFigureOut">
              <a:rPr lang="en-US" smtClean="0"/>
              <a:t>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B35B-1D69-4720-A1B8-A7BBAAED7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0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7C23B-9DA0-47D4-9A90-C00E5CBB412E}" type="datetimeFigureOut">
              <a:rPr lang="en-US" smtClean="0"/>
              <a:t>1/9/2020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B35B-1D69-4720-A1B8-A7BBAAED7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229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7C23B-9DA0-47D4-9A90-C00E5CBB412E}" type="datetimeFigureOut">
              <a:rPr lang="en-US" smtClean="0"/>
              <a:t>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B35B-1D69-4720-A1B8-A7BBAAED7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582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7C23B-9DA0-47D4-9A90-C00E5CBB412E}" type="datetimeFigureOut">
              <a:rPr lang="en-US" smtClean="0"/>
              <a:t>1/9/2020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B35B-1D69-4720-A1B8-A7BBAAED7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089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7C23B-9DA0-47D4-9A90-C00E5CBB412E}" type="datetimeFigureOut">
              <a:rPr lang="en-US" smtClean="0"/>
              <a:t>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B35B-1D69-4720-A1B8-A7BBAAED7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32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7C23B-9DA0-47D4-9A90-C00E5CBB412E}" type="datetimeFigureOut">
              <a:rPr lang="en-US" smtClean="0"/>
              <a:t>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B35B-1D69-4720-A1B8-A7BBAAED7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217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7C23B-9DA0-47D4-9A90-C00E5CBB412E}" type="datetimeFigureOut">
              <a:rPr lang="en-US" smtClean="0"/>
              <a:t>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0B35B-1D69-4720-A1B8-A7BBAAED7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73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Theories of Personality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Chapter 2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4916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Defense Mechanisms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Section </a:t>
            </a:r>
            <a:r>
              <a:rPr lang="en-US" sz="4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3750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Repression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Threatening memory or emotion is </a:t>
            </a:r>
            <a:r>
              <a:rPr lang="en-US" dirty="0">
                <a:solidFill>
                  <a:srgbClr val="FF0000"/>
                </a:solidFill>
              </a:rPr>
              <a:t>BLOCKED</a:t>
            </a:r>
            <a:r>
              <a:rPr lang="en-US" dirty="0"/>
              <a:t> </a:t>
            </a:r>
            <a:r>
              <a:rPr lang="en-US" dirty="0" smtClean="0"/>
              <a:t>from our </a:t>
            </a:r>
            <a:r>
              <a:rPr lang="en-US" dirty="0"/>
              <a:t>consciousness</a:t>
            </a:r>
          </a:p>
          <a:p>
            <a:endParaRPr lang="en-US" dirty="0"/>
          </a:p>
          <a:p>
            <a:r>
              <a:rPr lang="en-US" dirty="0"/>
              <a:t>A childhood experience you say you can’t </a:t>
            </a:r>
            <a:r>
              <a:rPr lang="en-US" dirty="0" smtClean="0"/>
              <a:t>remember</a:t>
            </a:r>
          </a:p>
          <a:p>
            <a:endParaRPr lang="en-US" dirty="0"/>
          </a:p>
          <a:p>
            <a:r>
              <a:rPr lang="en-US" dirty="0" smtClean="0"/>
              <a:t>The experience is so traumatic we can’t get over it so we force ourselves to forget</a:t>
            </a:r>
            <a:endParaRPr lang="en-US" dirty="0"/>
          </a:p>
          <a:p>
            <a:endParaRPr lang="en-US" dirty="0"/>
          </a:p>
          <a:p>
            <a:r>
              <a:rPr lang="en-US" dirty="0"/>
              <a:t>Ex. I almost drowned but don’t remember / I’ve repressed it so I can swim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07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Projection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You have anxiety over YOURSELF (messing up) so you place blame </a:t>
            </a:r>
            <a:r>
              <a:rPr lang="en-US" sz="3200" dirty="0"/>
              <a:t>onto </a:t>
            </a:r>
            <a:r>
              <a:rPr lang="en-US" sz="3200" dirty="0">
                <a:solidFill>
                  <a:srgbClr val="FF0000"/>
                </a:solidFill>
              </a:rPr>
              <a:t>SOMEONE ELSE</a:t>
            </a:r>
          </a:p>
          <a:p>
            <a:endParaRPr lang="en-US" sz="3200" dirty="0" smtClean="0"/>
          </a:p>
          <a:p>
            <a:r>
              <a:rPr lang="en-US" sz="3200" dirty="0" smtClean="0"/>
              <a:t>Think of a literal projector putting its image onto another screen</a:t>
            </a:r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Ex. </a:t>
            </a:r>
            <a:r>
              <a:rPr lang="en-US" sz="3200" dirty="0" smtClean="0"/>
              <a:t>Husband is cheating on wife, begins blaming his wife for cheating on him (projects his guilt onto her) 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83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Displacement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DIRECTING</a:t>
            </a:r>
            <a:r>
              <a:rPr lang="en-US" dirty="0"/>
              <a:t> your emotions towards people or objects that are not the cause of their </a:t>
            </a:r>
            <a:r>
              <a:rPr lang="en-US" dirty="0" smtClean="0"/>
              <a:t>feeling</a:t>
            </a:r>
          </a:p>
          <a:p>
            <a:endParaRPr lang="en-US" dirty="0"/>
          </a:p>
          <a:p>
            <a:r>
              <a:rPr lang="en-US" dirty="0" smtClean="0"/>
              <a:t>Your anxiety is coming from </a:t>
            </a:r>
            <a:r>
              <a:rPr lang="en-US" dirty="0" smtClean="0">
                <a:solidFill>
                  <a:srgbClr val="FF0000"/>
                </a:solidFill>
              </a:rPr>
              <a:t>SOMEONE ELSE </a:t>
            </a:r>
            <a:r>
              <a:rPr lang="en-US" dirty="0" smtClean="0"/>
              <a:t>(usually with power over you) boss, parents, etc.</a:t>
            </a:r>
            <a:endParaRPr lang="en-US" dirty="0"/>
          </a:p>
          <a:p>
            <a:endParaRPr lang="en-US" dirty="0"/>
          </a:p>
          <a:p>
            <a:r>
              <a:rPr lang="en-US" dirty="0"/>
              <a:t>Ex.  </a:t>
            </a:r>
            <a:r>
              <a:rPr lang="en-US" dirty="0" smtClean="0"/>
              <a:t>Parents yell at you for not doing the dishes so you scream at your younger brother </a:t>
            </a:r>
            <a:r>
              <a:rPr lang="en-US" smtClean="0"/>
              <a:t>for distracting you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8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Reaction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Unconscious anxiety </a:t>
            </a:r>
            <a:r>
              <a:rPr lang="en-US" dirty="0" smtClean="0"/>
              <a:t>about a person or thing turns </a:t>
            </a:r>
            <a:r>
              <a:rPr lang="en-US" dirty="0"/>
              <a:t>into the </a:t>
            </a:r>
            <a:r>
              <a:rPr lang="en-US" dirty="0">
                <a:solidFill>
                  <a:srgbClr val="FF0000"/>
                </a:solidFill>
              </a:rPr>
              <a:t>OPPOSITE</a:t>
            </a:r>
            <a:r>
              <a:rPr lang="en-US" dirty="0"/>
              <a:t> </a:t>
            </a:r>
            <a:r>
              <a:rPr lang="en-US" dirty="0" smtClean="0"/>
              <a:t>feeling</a:t>
            </a:r>
          </a:p>
          <a:p>
            <a:endParaRPr lang="en-US" dirty="0"/>
          </a:p>
          <a:p>
            <a:r>
              <a:rPr lang="en-US" dirty="0" smtClean="0"/>
              <a:t>This new feeling is the minds way to allow you to be around people or things that probably have hurt you</a:t>
            </a:r>
            <a:endParaRPr lang="en-US" dirty="0"/>
          </a:p>
          <a:p>
            <a:endParaRPr lang="en-US" dirty="0"/>
          </a:p>
          <a:p>
            <a:r>
              <a:rPr lang="en-US" dirty="0"/>
              <a:t>Ex. An abused wife convinces herself she loves her </a:t>
            </a:r>
            <a:r>
              <a:rPr lang="en-US" dirty="0" smtClean="0"/>
              <a:t>husband</a:t>
            </a:r>
          </a:p>
          <a:p>
            <a:endParaRPr lang="en-US" dirty="0"/>
          </a:p>
          <a:p>
            <a:r>
              <a:rPr lang="en-US" dirty="0" smtClean="0"/>
              <a:t>Ex. A child curses his father so he buys the child ice cream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54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Regression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REVERTING</a:t>
            </a:r>
            <a:r>
              <a:rPr lang="en-US" dirty="0"/>
              <a:t> back to a previous phase of psychological development (acting childish)</a:t>
            </a:r>
          </a:p>
          <a:p>
            <a:endParaRPr lang="en-US" dirty="0"/>
          </a:p>
          <a:p>
            <a:r>
              <a:rPr lang="en-US" dirty="0"/>
              <a:t>Ex. My </a:t>
            </a:r>
            <a:r>
              <a:rPr lang="en-US" dirty="0" err="1"/>
              <a:t>Iphone</a:t>
            </a:r>
            <a:r>
              <a:rPr lang="en-US" dirty="0"/>
              <a:t> is acting up so I throw it off the ground (tantrum)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1774" y="4211638"/>
            <a:ext cx="1965325" cy="196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5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Denial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FF0000"/>
                </a:solidFill>
              </a:rPr>
              <a:t>REFUSAL</a:t>
            </a:r>
            <a:r>
              <a:rPr lang="en-US" sz="3200" dirty="0"/>
              <a:t> to believe something UNPLEASANT is happening</a:t>
            </a:r>
          </a:p>
          <a:p>
            <a:endParaRPr lang="en-US" sz="3200" dirty="0"/>
          </a:p>
          <a:p>
            <a:r>
              <a:rPr lang="en-US" sz="3200" dirty="0"/>
              <a:t>Protects your self image</a:t>
            </a:r>
          </a:p>
          <a:p>
            <a:endParaRPr lang="en-US" sz="3200" dirty="0"/>
          </a:p>
          <a:p>
            <a:r>
              <a:rPr lang="en-US" sz="3200" dirty="0"/>
              <a:t>Ex. Alcoholic or drug addict won’t admit they have a problem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69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Oedipus Complex / Psychosexual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Claims children unconsciously wish to possess parent of the opposite sex</a:t>
            </a:r>
          </a:p>
          <a:p>
            <a:endParaRPr lang="en-US" sz="3200" dirty="0"/>
          </a:p>
          <a:p>
            <a:r>
              <a:rPr lang="en-US" sz="3200" dirty="0" smtClean="0"/>
              <a:t>Also want to get rid of parent of the same sex</a:t>
            </a:r>
          </a:p>
          <a:p>
            <a:endParaRPr lang="en-US" sz="3200" dirty="0"/>
          </a:p>
          <a:p>
            <a:r>
              <a:rPr lang="en-US" sz="3200" dirty="0" smtClean="0"/>
              <a:t>“I’m going to marry mommy / daddy when I grow up”</a:t>
            </a:r>
          </a:p>
          <a:p>
            <a:endParaRPr lang="en-US" sz="3200" dirty="0"/>
          </a:p>
          <a:p>
            <a:r>
              <a:rPr lang="en-US" sz="3200" dirty="0" smtClean="0"/>
              <a:t>Named after Oedipus who killed his father to marry his mother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6505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2 Review: Pick a Defense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1. As I child I broke my leg on a bike, my mother tells me the story but I can’t remember.</a:t>
            </a:r>
          </a:p>
          <a:p>
            <a:endParaRPr lang="en-US" dirty="0"/>
          </a:p>
          <a:p>
            <a:r>
              <a:rPr lang="en-US" dirty="0" smtClean="0"/>
              <a:t>2. My children have been misbehaving at school, I blame myself and decide to buy them a new video game.</a:t>
            </a:r>
          </a:p>
          <a:p>
            <a:endParaRPr lang="en-US" dirty="0"/>
          </a:p>
          <a:p>
            <a:r>
              <a:rPr lang="en-US" dirty="0" smtClean="0"/>
              <a:t>3. My internet is working slow and I can’t finish my project so I punch the wall.</a:t>
            </a:r>
          </a:p>
          <a:p>
            <a:endParaRPr lang="en-US" dirty="0"/>
          </a:p>
          <a:p>
            <a:r>
              <a:rPr lang="en-US" dirty="0" smtClean="0"/>
              <a:t>4. I regularly gamble away my paycheck. I tell myself I deserve to have fun so its ok and keep the bad habit up.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69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Other Psychodynamic Approaches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Section 3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1507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Psychodynamic Theories of Personality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Section 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7587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Archetypes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typical example of something</a:t>
            </a:r>
          </a:p>
          <a:p>
            <a:endParaRPr lang="en-US" dirty="0"/>
          </a:p>
          <a:p>
            <a:r>
              <a:rPr lang="en-US" dirty="0" smtClean="0"/>
              <a:t>Usually based off examples of things from our culture</a:t>
            </a:r>
          </a:p>
          <a:p>
            <a:endParaRPr lang="en-US" dirty="0"/>
          </a:p>
          <a:p>
            <a:r>
              <a:rPr lang="en-US" dirty="0" smtClean="0"/>
              <a:t>Ex. Witch = Evil</a:t>
            </a:r>
          </a:p>
          <a:p>
            <a:endParaRPr lang="en-US" dirty="0"/>
          </a:p>
          <a:p>
            <a:r>
              <a:rPr lang="en-US" dirty="0" smtClean="0"/>
              <a:t>Red = blood or bad</a:t>
            </a:r>
          </a:p>
          <a:p>
            <a:endParaRPr lang="en-US" dirty="0"/>
          </a:p>
          <a:p>
            <a:r>
              <a:rPr lang="en-US" dirty="0" smtClean="0"/>
              <a:t>Light = hope or goodness</a:t>
            </a:r>
            <a:endParaRPr lang="en-US" dirty="0"/>
          </a:p>
        </p:txBody>
      </p:sp>
      <p:sp>
        <p:nvSpPr>
          <p:cNvPr id="4" name="AutoShape 2" descr="Image result for wicked witch of the west"/>
          <p:cNvSpPr>
            <a:spLocks noChangeAspect="1" noChangeArrowheads="1"/>
          </p:cNvSpPr>
          <p:nvPr/>
        </p:nvSpPr>
        <p:spPr bwMode="auto">
          <a:xfrm>
            <a:off x="63500" y="-136525"/>
            <a:ext cx="1771650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wicked witch of the west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887" y="3419949"/>
            <a:ext cx="3548063" cy="262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32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Object-Relations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Developed in Great Britain by Melanie Klein</a:t>
            </a:r>
          </a:p>
          <a:p>
            <a:endParaRPr lang="en-US" dirty="0"/>
          </a:p>
          <a:p>
            <a:r>
              <a:rPr lang="en-US" dirty="0" smtClean="0"/>
              <a:t>Central problem in life is to find a balance between the need for </a:t>
            </a:r>
            <a:r>
              <a:rPr lang="en-US" dirty="0" smtClean="0">
                <a:solidFill>
                  <a:srgbClr val="FF0000"/>
                </a:solidFill>
              </a:rPr>
              <a:t>INDEPENDENCE</a:t>
            </a:r>
            <a:r>
              <a:rPr lang="en-US" dirty="0" smtClean="0"/>
              <a:t> and the need for </a:t>
            </a:r>
            <a:r>
              <a:rPr lang="en-US" dirty="0" smtClean="0">
                <a:solidFill>
                  <a:srgbClr val="FF0000"/>
                </a:solidFill>
              </a:rPr>
              <a:t>OTHERS</a:t>
            </a:r>
          </a:p>
          <a:p>
            <a:endParaRPr lang="en-US" dirty="0"/>
          </a:p>
          <a:p>
            <a:r>
              <a:rPr lang="en-US" dirty="0" smtClean="0"/>
              <a:t>Based on how we react to 3 types of separations that will be determined by our experiences in the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baseline="30000" dirty="0" smtClean="0">
                <a:solidFill>
                  <a:srgbClr val="FF0000"/>
                </a:solidFill>
              </a:rPr>
              <a:t>st</a:t>
            </a:r>
            <a:r>
              <a:rPr lang="en-US" dirty="0" smtClean="0">
                <a:solidFill>
                  <a:srgbClr val="FF0000"/>
                </a:solidFill>
              </a:rPr>
              <a:t> year of life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98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Types of Separations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1. Small: Occur during arguments</a:t>
            </a:r>
          </a:p>
          <a:p>
            <a:endParaRPr lang="en-US" sz="3600" dirty="0"/>
          </a:p>
          <a:p>
            <a:r>
              <a:rPr lang="en-US" sz="3600" dirty="0" smtClean="0"/>
              <a:t>2. Moderate: Leaving home for the 1</a:t>
            </a:r>
            <a:r>
              <a:rPr lang="en-US" sz="3600" baseline="30000" dirty="0" smtClean="0"/>
              <a:t>st</a:t>
            </a:r>
            <a:r>
              <a:rPr lang="en-US" sz="3600" dirty="0" smtClean="0"/>
              <a:t> time</a:t>
            </a:r>
          </a:p>
          <a:p>
            <a:endParaRPr lang="en-US" sz="3600" dirty="0"/>
          </a:p>
          <a:p>
            <a:r>
              <a:rPr lang="en-US" sz="3600" dirty="0" smtClean="0"/>
              <a:t>3. Major: Divorce or death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0452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Psychodynamic Theories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Violating the Principle of Falsifiability:</a:t>
            </a:r>
          </a:p>
          <a:p>
            <a:endParaRPr lang="en-US" dirty="0"/>
          </a:p>
          <a:p>
            <a:r>
              <a:rPr lang="en-US" dirty="0" smtClean="0"/>
              <a:t>Many theories about the unconscious are impossible to confirm (or disconfirm)</a:t>
            </a:r>
          </a:p>
          <a:p>
            <a:endParaRPr lang="en-US" dirty="0"/>
          </a:p>
          <a:p>
            <a:r>
              <a:rPr lang="en-US" dirty="0" smtClean="0"/>
              <a:t>Ex. We have certain IDEAS about why we dream about certain things, but its impossible to test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9564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Drawing Universal Principles From the Experiences of a Few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Freud and others generalized from the therapy sessions from only a few patients</a:t>
            </a:r>
          </a:p>
          <a:p>
            <a:endParaRPr lang="en-US" sz="3200" dirty="0"/>
          </a:p>
          <a:p>
            <a:r>
              <a:rPr lang="en-US" sz="3200" dirty="0" smtClean="0"/>
              <a:t>Can’t </a:t>
            </a:r>
            <a:r>
              <a:rPr lang="en-US" sz="3200" dirty="0" smtClean="0">
                <a:solidFill>
                  <a:srgbClr val="FF0000"/>
                </a:solidFill>
              </a:rPr>
              <a:t>OVERGENERALIZE</a:t>
            </a:r>
            <a:r>
              <a:rPr lang="en-US" sz="3200" dirty="0" smtClean="0"/>
              <a:t> from small samples</a:t>
            </a:r>
          </a:p>
          <a:p>
            <a:endParaRPr lang="en-US" sz="3200" dirty="0"/>
          </a:p>
          <a:p>
            <a:r>
              <a:rPr lang="en-US" sz="3200" dirty="0" smtClean="0"/>
              <a:t>Psychologists should study samples of other findings as well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1693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Basing Theories of Personality Development on the Fallible Memories of Patients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psychologists have not observed their patients as CHILDREN</a:t>
            </a:r>
          </a:p>
          <a:p>
            <a:endParaRPr lang="en-US" dirty="0"/>
          </a:p>
          <a:p>
            <a:r>
              <a:rPr lang="en-US" dirty="0" smtClean="0"/>
              <a:t>Often they study the patients as </a:t>
            </a:r>
            <a:r>
              <a:rPr lang="en-US" dirty="0" smtClean="0">
                <a:solidFill>
                  <a:srgbClr val="FF0000"/>
                </a:solidFill>
              </a:rPr>
              <a:t>ADULTS</a:t>
            </a:r>
            <a:r>
              <a:rPr lang="en-US" dirty="0" smtClean="0"/>
              <a:t> and have them work their memories backwards towards childhood</a:t>
            </a:r>
          </a:p>
          <a:p>
            <a:endParaRPr lang="en-US" dirty="0"/>
          </a:p>
          <a:p>
            <a:r>
              <a:rPr lang="en-US" dirty="0" smtClean="0"/>
              <a:t>Memory is often inaccurate and influenced by our current lives</a:t>
            </a:r>
          </a:p>
          <a:p>
            <a:endParaRPr lang="en-US" dirty="0"/>
          </a:p>
          <a:p>
            <a:r>
              <a:rPr lang="en-US" dirty="0" smtClean="0"/>
              <a:t>Ex. If you are upset with </a:t>
            </a:r>
            <a:r>
              <a:rPr lang="en-US" dirty="0" smtClean="0"/>
              <a:t>your </a:t>
            </a:r>
            <a:r>
              <a:rPr lang="en-US" dirty="0" smtClean="0"/>
              <a:t>mother now, you may only recall times she was hard on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73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3 Review: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What did the </a:t>
            </a:r>
            <a:r>
              <a:rPr lang="en-US" dirty="0" smtClean="0">
                <a:solidFill>
                  <a:srgbClr val="FF0000"/>
                </a:solidFill>
              </a:rPr>
              <a:t>OBJECT RELATIONS </a:t>
            </a:r>
            <a:r>
              <a:rPr lang="en-US" dirty="0" smtClean="0"/>
              <a:t>school claim was the central problem of life?</a:t>
            </a:r>
          </a:p>
          <a:p>
            <a:endParaRPr lang="en-US" dirty="0"/>
          </a:p>
          <a:p>
            <a:r>
              <a:rPr lang="en-US" dirty="0" smtClean="0"/>
              <a:t>2.  Describe the 3 types of </a:t>
            </a:r>
            <a:r>
              <a:rPr lang="en-US" dirty="0" smtClean="0">
                <a:solidFill>
                  <a:srgbClr val="FF0000"/>
                </a:solidFill>
              </a:rPr>
              <a:t>SEPARATIONS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3. What is the major </a:t>
            </a:r>
            <a:r>
              <a:rPr lang="en-US" dirty="0" smtClean="0">
                <a:solidFill>
                  <a:srgbClr val="FF0000"/>
                </a:solidFill>
              </a:rPr>
              <a:t>PROBLEM</a:t>
            </a:r>
            <a:r>
              <a:rPr lang="en-US" dirty="0" smtClean="0"/>
              <a:t> of FREUD’s theories?</a:t>
            </a:r>
          </a:p>
          <a:p>
            <a:endParaRPr lang="en-US" dirty="0"/>
          </a:p>
          <a:p>
            <a:r>
              <a:rPr lang="en-US" dirty="0" smtClean="0"/>
              <a:t>4. When do most psychologists study their patients?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53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Modern Study of Personality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Section 4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6463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 Personality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than 2,500 tests have been created to help predict personality</a:t>
            </a:r>
          </a:p>
          <a:p>
            <a:endParaRPr lang="en-US" dirty="0"/>
          </a:p>
          <a:p>
            <a:r>
              <a:rPr lang="en-US" dirty="0" smtClean="0"/>
              <a:t>May look for: Tendency to steal, take drugs, or be disloyal on the job</a:t>
            </a:r>
          </a:p>
          <a:p>
            <a:endParaRPr lang="en-US" dirty="0"/>
          </a:p>
          <a:p>
            <a:r>
              <a:rPr lang="en-US" dirty="0" smtClean="0"/>
              <a:t>Most have proven to be </a:t>
            </a:r>
            <a:r>
              <a:rPr lang="en-US" dirty="0" smtClean="0">
                <a:solidFill>
                  <a:srgbClr val="FF0000"/>
                </a:solidFill>
              </a:rPr>
              <a:t>USELESS</a:t>
            </a:r>
          </a:p>
          <a:p>
            <a:endParaRPr lang="en-US" dirty="0"/>
          </a:p>
          <a:p>
            <a:r>
              <a:rPr lang="en-US" dirty="0" smtClean="0"/>
              <a:t>Generally HALF the people score differently only 5 weeks later on same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36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5 Personality Traits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/>
              <a:t>Extroversion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2600" dirty="0" smtClean="0"/>
              <a:t>Outgoing</a:t>
            </a:r>
          </a:p>
          <a:p>
            <a:endParaRPr lang="en-US" sz="2600" dirty="0"/>
          </a:p>
          <a:p>
            <a:r>
              <a:rPr lang="en-US" sz="2600" dirty="0" smtClean="0"/>
              <a:t>Talkative</a:t>
            </a:r>
          </a:p>
          <a:p>
            <a:endParaRPr lang="en-US" sz="2600" dirty="0"/>
          </a:p>
          <a:p>
            <a:r>
              <a:rPr lang="en-US" sz="2600" dirty="0" smtClean="0"/>
              <a:t>Sociable</a:t>
            </a:r>
          </a:p>
          <a:p>
            <a:endParaRPr lang="en-US" sz="2600" dirty="0" smtClean="0"/>
          </a:p>
          <a:p>
            <a:r>
              <a:rPr lang="en-US" sz="2600" dirty="0" smtClean="0"/>
              <a:t>Adventurous </a:t>
            </a:r>
          </a:p>
          <a:p>
            <a:endParaRPr lang="en-US" sz="2600" dirty="0"/>
          </a:p>
          <a:p>
            <a:r>
              <a:rPr lang="en-US" sz="2600" dirty="0" smtClean="0"/>
              <a:t>Likes the “Limelight”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Introversion 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Shy</a:t>
            </a:r>
          </a:p>
          <a:p>
            <a:endParaRPr lang="en-US" dirty="0"/>
          </a:p>
          <a:p>
            <a:r>
              <a:rPr lang="en-US" dirty="0" smtClean="0"/>
              <a:t>Silent</a:t>
            </a:r>
          </a:p>
          <a:p>
            <a:endParaRPr lang="en-US" dirty="0"/>
          </a:p>
          <a:p>
            <a:r>
              <a:rPr lang="en-US" dirty="0" smtClean="0"/>
              <a:t>Reclusive</a:t>
            </a:r>
          </a:p>
          <a:p>
            <a:endParaRPr lang="en-US" dirty="0"/>
          </a:p>
          <a:p>
            <a:r>
              <a:rPr lang="en-US" dirty="0" smtClean="0"/>
              <a:t>Cautious</a:t>
            </a:r>
          </a:p>
          <a:p>
            <a:endParaRPr lang="en-US" dirty="0"/>
          </a:p>
          <a:p>
            <a:r>
              <a:rPr lang="en-US" dirty="0" smtClean="0"/>
              <a:t>Likes the “Shadows”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39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Freud and Psychoanalysis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Emphasizes the movement of psychological energy </a:t>
            </a:r>
            <a:r>
              <a:rPr lang="en-US" sz="3200" dirty="0" smtClean="0">
                <a:solidFill>
                  <a:srgbClr val="FF0000"/>
                </a:solidFill>
              </a:rPr>
              <a:t>WITHIN</a:t>
            </a:r>
            <a:r>
              <a:rPr lang="en-US" sz="3200" dirty="0" smtClean="0"/>
              <a:t> a person</a:t>
            </a:r>
          </a:p>
          <a:p>
            <a:endParaRPr lang="en-US" sz="3200" dirty="0"/>
          </a:p>
          <a:p>
            <a:r>
              <a:rPr lang="en-US" sz="3200" dirty="0" smtClean="0"/>
              <a:t>Assume adult personality (and problems) are formed by experiences in </a:t>
            </a:r>
            <a:r>
              <a:rPr lang="en-US" sz="3200" dirty="0" smtClean="0">
                <a:solidFill>
                  <a:srgbClr val="FF0000"/>
                </a:solidFill>
              </a:rPr>
              <a:t>early childhood</a:t>
            </a:r>
          </a:p>
          <a:p>
            <a:endParaRPr lang="en-US" sz="3200" dirty="0"/>
          </a:p>
          <a:p>
            <a:r>
              <a:rPr lang="en-US" sz="3200" dirty="0" smtClean="0"/>
              <a:t>Experiences produce unconscious thoughts which later form HABITS and self-defeating behavior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8959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Negative Emotionality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Anxiety </a:t>
            </a:r>
          </a:p>
          <a:p>
            <a:endParaRPr lang="en-US" dirty="0"/>
          </a:p>
          <a:p>
            <a:r>
              <a:rPr lang="en-US" dirty="0" smtClean="0"/>
              <a:t>Inability to control emotions;</a:t>
            </a:r>
          </a:p>
          <a:p>
            <a:endParaRPr lang="en-US" dirty="0"/>
          </a:p>
          <a:p>
            <a:r>
              <a:rPr lang="en-US" dirty="0" smtClean="0"/>
              <a:t>Anger, guilt, resentment</a:t>
            </a:r>
          </a:p>
          <a:p>
            <a:endParaRPr lang="en-US" dirty="0"/>
          </a:p>
          <a:p>
            <a:r>
              <a:rPr lang="en-US" dirty="0" smtClean="0"/>
              <a:t>Worries and complainers</a:t>
            </a:r>
          </a:p>
          <a:p>
            <a:endParaRPr lang="en-US" dirty="0"/>
          </a:p>
          <a:p>
            <a:r>
              <a:rPr lang="en-US" dirty="0" smtClean="0"/>
              <a:t>See the “sour” side of life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Emotional Stability 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Less anxiety</a:t>
            </a:r>
          </a:p>
          <a:p>
            <a:endParaRPr lang="en-US" dirty="0"/>
          </a:p>
          <a:p>
            <a:r>
              <a:rPr lang="en-US" dirty="0" smtClean="0"/>
              <a:t>Ability to control most negative emotions</a:t>
            </a:r>
          </a:p>
          <a:p>
            <a:endParaRPr lang="en-US" dirty="0"/>
          </a:p>
          <a:p>
            <a:r>
              <a:rPr lang="en-US" dirty="0" smtClean="0"/>
              <a:t>Try to look at the glass as “half full”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09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Agreeableness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Good natured</a:t>
            </a:r>
          </a:p>
          <a:p>
            <a:endParaRPr lang="en-US" sz="3200" dirty="0"/>
          </a:p>
          <a:p>
            <a:r>
              <a:rPr lang="en-US" sz="3200" dirty="0" smtClean="0"/>
              <a:t>Cooperative</a:t>
            </a:r>
          </a:p>
          <a:p>
            <a:endParaRPr lang="en-US" sz="3200" dirty="0"/>
          </a:p>
          <a:p>
            <a:r>
              <a:rPr lang="en-US" sz="3200" dirty="0" smtClean="0"/>
              <a:t>Secure</a:t>
            </a:r>
          </a:p>
          <a:p>
            <a:endParaRPr lang="en-US" sz="3200" dirty="0"/>
          </a:p>
          <a:p>
            <a:r>
              <a:rPr lang="en-US" sz="3200" dirty="0" smtClean="0"/>
              <a:t>Mostly friendly relationships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Antagonism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Irritable</a:t>
            </a:r>
          </a:p>
          <a:p>
            <a:endParaRPr lang="en-US" sz="3200" dirty="0"/>
          </a:p>
          <a:p>
            <a:r>
              <a:rPr lang="en-US" sz="3200" dirty="0" smtClean="0"/>
              <a:t>Abrasive</a:t>
            </a:r>
          </a:p>
          <a:p>
            <a:endParaRPr lang="en-US" sz="3200" dirty="0"/>
          </a:p>
          <a:p>
            <a:r>
              <a:rPr lang="en-US" sz="3200" dirty="0" smtClean="0"/>
              <a:t>Jealous</a:t>
            </a:r>
          </a:p>
          <a:p>
            <a:endParaRPr lang="en-US" sz="3200" dirty="0"/>
          </a:p>
          <a:p>
            <a:r>
              <a:rPr lang="en-US" sz="3200" dirty="0" smtClean="0"/>
              <a:t>Hostile relationships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2197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/>
              <a:t>Conscientious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Responsible</a:t>
            </a:r>
          </a:p>
          <a:p>
            <a:endParaRPr lang="en-US" sz="3200" dirty="0"/>
          </a:p>
          <a:p>
            <a:r>
              <a:rPr lang="en-US" sz="3200" dirty="0" smtClean="0"/>
              <a:t>Determined</a:t>
            </a:r>
          </a:p>
          <a:p>
            <a:endParaRPr lang="en-US" sz="3200" dirty="0"/>
          </a:p>
          <a:p>
            <a:r>
              <a:rPr lang="en-US" sz="3200" dirty="0" smtClean="0"/>
              <a:t>Tidy </a:t>
            </a:r>
          </a:p>
          <a:p>
            <a:endParaRPr lang="en-US" sz="3200" dirty="0"/>
          </a:p>
          <a:p>
            <a:r>
              <a:rPr lang="en-US" sz="3200" dirty="0" smtClean="0"/>
              <a:t>Self discipline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Impulsive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Undependable</a:t>
            </a:r>
          </a:p>
          <a:p>
            <a:endParaRPr lang="en-US" sz="3200" dirty="0"/>
          </a:p>
          <a:p>
            <a:r>
              <a:rPr lang="en-US" sz="3200" dirty="0" smtClean="0"/>
              <a:t>Quick to give up</a:t>
            </a:r>
          </a:p>
          <a:p>
            <a:endParaRPr lang="en-US" sz="3200" dirty="0"/>
          </a:p>
          <a:p>
            <a:r>
              <a:rPr lang="en-US" sz="3200" dirty="0" smtClean="0"/>
              <a:t>Careless</a:t>
            </a:r>
          </a:p>
          <a:p>
            <a:endParaRPr lang="en-US" sz="3200" dirty="0" smtClean="0"/>
          </a:p>
          <a:p>
            <a:r>
              <a:rPr lang="en-US" sz="3200" dirty="0" smtClean="0"/>
              <a:t>Picky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5068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Openness to Experience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Curious</a:t>
            </a:r>
          </a:p>
          <a:p>
            <a:endParaRPr lang="en-US" sz="3200" dirty="0"/>
          </a:p>
          <a:p>
            <a:r>
              <a:rPr lang="en-US" sz="3200" dirty="0" smtClean="0"/>
              <a:t>Creative</a:t>
            </a:r>
          </a:p>
          <a:p>
            <a:endParaRPr lang="en-US" sz="3200" dirty="0"/>
          </a:p>
          <a:p>
            <a:r>
              <a:rPr lang="en-US" sz="3200" dirty="0" smtClean="0"/>
              <a:t>Imaginative 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Resistant to New Experiences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Predictable</a:t>
            </a:r>
          </a:p>
          <a:p>
            <a:endParaRPr lang="en-US" sz="3200" dirty="0"/>
          </a:p>
          <a:p>
            <a:r>
              <a:rPr lang="en-US" sz="3200" dirty="0" smtClean="0"/>
              <a:t>Conforming</a:t>
            </a:r>
          </a:p>
          <a:p>
            <a:endParaRPr lang="en-US" sz="3200" dirty="0"/>
          </a:p>
          <a:p>
            <a:r>
              <a:rPr lang="en-US" sz="3200" dirty="0" smtClean="0"/>
              <a:t>Unimaginative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396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4 Review: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What are some tendencies personality tests look for?</a:t>
            </a:r>
          </a:p>
          <a:p>
            <a:endParaRPr lang="en-US" dirty="0"/>
          </a:p>
          <a:p>
            <a:r>
              <a:rPr lang="en-US" dirty="0" smtClean="0"/>
              <a:t>2. Explain the difference to an </a:t>
            </a:r>
            <a:r>
              <a:rPr lang="en-US" dirty="0" smtClean="0">
                <a:solidFill>
                  <a:srgbClr val="FF0000"/>
                </a:solidFill>
              </a:rPr>
              <a:t>INTROVERT</a:t>
            </a:r>
            <a:r>
              <a:rPr lang="en-US" dirty="0" smtClean="0"/>
              <a:t> and an </a:t>
            </a:r>
            <a:r>
              <a:rPr lang="en-US" dirty="0" smtClean="0">
                <a:solidFill>
                  <a:srgbClr val="FF0000"/>
                </a:solidFill>
              </a:rPr>
              <a:t>EXTROVERT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3. A person that is both </a:t>
            </a:r>
            <a:r>
              <a:rPr lang="en-US" dirty="0" smtClean="0">
                <a:solidFill>
                  <a:srgbClr val="FF0000"/>
                </a:solidFill>
              </a:rPr>
              <a:t>IRRITABLE</a:t>
            </a:r>
            <a:r>
              <a:rPr lang="en-US" dirty="0" smtClean="0"/>
              <a:t> and</a:t>
            </a:r>
            <a:r>
              <a:rPr lang="en-US" dirty="0" smtClean="0">
                <a:solidFill>
                  <a:srgbClr val="FF0000"/>
                </a:solidFill>
              </a:rPr>
              <a:t> JEALOUS </a:t>
            </a:r>
            <a:r>
              <a:rPr lang="en-US" dirty="0" smtClean="0"/>
              <a:t>would be considered to have which personality trait?</a:t>
            </a:r>
          </a:p>
          <a:p>
            <a:endParaRPr lang="en-US" dirty="0"/>
          </a:p>
          <a:p>
            <a:r>
              <a:rPr lang="en-US" dirty="0" smtClean="0"/>
              <a:t>4. Give an example of a person that may be </a:t>
            </a:r>
            <a:r>
              <a:rPr lang="en-US" dirty="0" smtClean="0">
                <a:solidFill>
                  <a:srgbClr val="FF0000"/>
                </a:solidFill>
              </a:rPr>
              <a:t>OPEN TO EXPERIENCE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27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Structures of Personality (3): 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Present at birth and is totally </a:t>
            </a:r>
            <a:r>
              <a:rPr lang="en-US" dirty="0" smtClean="0">
                <a:solidFill>
                  <a:srgbClr val="FF0000"/>
                </a:solidFill>
              </a:rPr>
              <a:t>UNCONSCIOUS</a:t>
            </a:r>
          </a:p>
          <a:p>
            <a:endParaRPr lang="en-US" dirty="0"/>
          </a:p>
          <a:p>
            <a:r>
              <a:rPr lang="en-US" dirty="0" smtClean="0"/>
              <a:t>GOAL: avoid pain / obtain pleasure</a:t>
            </a:r>
          </a:p>
          <a:p>
            <a:endParaRPr lang="en-US" dirty="0"/>
          </a:p>
          <a:p>
            <a:r>
              <a:rPr lang="en-US" dirty="0" smtClean="0"/>
              <a:t>Bodies needs, wants and desires</a:t>
            </a:r>
          </a:p>
          <a:p>
            <a:endParaRPr lang="en-US" dirty="0"/>
          </a:p>
          <a:p>
            <a:r>
              <a:rPr lang="en-US" dirty="0" smtClean="0"/>
              <a:t>Energy is released by uncensored mental images / unbidden thoughts</a:t>
            </a:r>
          </a:p>
          <a:p>
            <a:endParaRPr lang="en-US" dirty="0"/>
          </a:p>
          <a:p>
            <a:r>
              <a:rPr lang="en-US" dirty="0" smtClean="0"/>
              <a:t>The ID may tell you to take $ that isn’t yours </a:t>
            </a:r>
            <a:r>
              <a:rPr lang="en-US" dirty="0" err="1" smtClean="0"/>
              <a:t>bc</a:t>
            </a:r>
            <a:r>
              <a:rPr lang="en-US" dirty="0" smtClean="0"/>
              <a:t> you want new shoes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86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Ego (2</a:t>
            </a:r>
            <a:r>
              <a:rPr lang="en-US" baseline="30000" dirty="0" smtClean="0"/>
              <a:t>nd</a:t>
            </a:r>
            <a:r>
              <a:rPr lang="en-US" dirty="0" smtClean="0"/>
              <a:t> system to emerge)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REFEREE</a:t>
            </a:r>
            <a:r>
              <a:rPr lang="en-US" dirty="0" smtClean="0"/>
              <a:t> (balance) between instinct (id) and demands of society (superego)</a:t>
            </a:r>
          </a:p>
          <a:p>
            <a:endParaRPr lang="en-US" dirty="0"/>
          </a:p>
          <a:p>
            <a:r>
              <a:rPr lang="en-US" dirty="0" smtClean="0"/>
              <a:t>Puts a rein on the ID’s desire for SEX and AGGRESSION </a:t>
            </a:r>
          </a:p>
          <a:p>
            <a:endParaRPr lang="en-US" dirty="0"/>
          </a:p>
          <a:p>
            <a:r>
              <a:rPr lang="en-US" dirty="0" smtClean="0"/>
              <a:t>Will allow these desires to happen in an appropriate environment</a:t>
            </a:r>
          </a:p>
          <a:p>
            <a:endParaRPr lang="en-US" dirty="0"/>
          </a:p>
          <a:p>
            <a:r>
              <a:rPr lang="en-US" dirty="0" smtClean="0"/>
              <a:t>Attempts to use reason and good sense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0774" y="38100"/>
            <a:ext cx="1787525" cy="178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26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Superego (last system to develop)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Moral system / essentially your </a:t>
            </a:r>
            <a:r>
              <a:rPr lang="en-US" dirty="0" smtClean="0">
                <a:solidFill>
                  <a:srgbClr val="FF0000"/>
                </a:solidFill>
              </a:rPr>
              <a:t>CONSCIENCE</a:t>
            </a:r>
          </a:p>
          <a:p>
            <a:endParaRPr lang="en-US" dirty="0"/>
          </a:p>
          <a:p>
            <a:r>
              <a:rPr lang="en-US" dirty="0" smtClean="0"/>
              <a:t>Judges the ID </a:t>
            </a:r>
          </a:p>
          <a:p>
            <a:endParaRPr lang="en-US" dirty="0"/>
          </a:p>
          <a:p>
            <a:r>
              <a:rPr lang="en-US" dirty="0" smtClean="0"/>
              <a:t>Good feelings of </a:t>
            </a:r>
            <a:r>
              <a:rPr lang="en-US" dirty="0" smtClean="0">
                <a:solidFill>
                  <a:srgbClr val="FF0000"/>
                </a:solidFill>
              </a:rPr>
              <a:t>PRIDE</a:t>
            </a:r>
            <a:r>
              <a:rPr lang="en-US" dirty="0" smtClean="0"/>
              <a:t> for good behavior or decisions</a:t>
            </a:r>
          </a:p>
          <a:p>
            <a:endParaRPr lang="en-US" dirty="0"/>
          </a:p>
          <a:p>
            <a:r>
              <a:rPr lang="en-US" dirty="0" smtClean="0"/>
              <a:t>Bad feelings of </a:t>
            </a:r>
            <a:r>
              <a:rPr lang="en-US" dirty="0" smtClean="0">
                <a:solidFill>
                  <a:srgbClr val="FF0000"/>
                </a:solidFill>
              </a:rPr>
              <a:t>GUILT</a:t>
            </a:r>
            <a:r>
              <a:rPr lang="en-US" dirty="0" smtClean="0"/>
              <a:t> for bad behavior or decisions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0674" y="1041400"/>
            <a:ext cx="2219325" cy="221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19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Situation: Do Not 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Situation: </a:t>
            </a:r>
            <a:r>
              <a:rPr lang="en-US" dirty="0" smtClean="0"/>
              <a:t>A girl has been in a serious relationship for 2 years. Another boy texts her and tells her he likes her. She has a natural attraction to this boy but has a decision to make……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ID: </a:t>
            </a:r>
            <a:r>
              <a:rPr lang="en-US" dirty="0" smtClean="0"/>
              <a:t>Would tell her “It’s ok, you can begin texting and flirting with him back, its not big deal.  Besides, I’m not married or anything”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Superego: </a:t>
            </a:r>
            <a:r>
              <a:rPr lang="en-US" dirty="0" smtClean="0"/>
              <a:t>Would tell her “This is a slippery slope and can’t lead to anything good.  You have a good relationship and this will only cause trouble”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53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 and Defense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Systems need to be </a:t>
            </a:r>
            <a:r>
              <a:rPr lang="en-US" dirty="0" smtClean="0">
                <a:solidFill>
                  <a:srgbClr val="FF0000"/>
                </a:solidFill>
              </a:rPr>
              <a:t>BALANCED</a:t>
            </a:r>
          </a:p>
          <a:p>
            <a:endParaRPr lang="en-US" dirty="0"/>
          </a:p>
          <a:p>
            <a:r>
              <a:rPr lang="en-US" dirty="0" smtClean="0"/>
              <a:t>If ID is too strong we give into impulse and selfish desires</a:t>
            </a:r>
          </a:p>
          <a:p>
            <a:endParaRPr lang="en-US" dirty="0"/>
          </a:p>
          <a:p>
            <a:r>
              <a:rPr lang="en-US" dirty="0" smtClean="0"/>
              <a:t>If SUPEREGO is too strong we too rigid, moralistic and bossy</a:t>
            </a:r>
          </a:p>
          <a:p>
            <a:endParaRPr lang="en-US" dirty="0"/>
          </a:p>
          <a:p>
            <a:r>
              <a:rPr lang="en-US" dirty="0" smtClean="0"/>
              <a:t>We have 6 defense mechanisms that protect us from conflict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1975" y="161925"/>
            <a:ext cx="2317750" cy="231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30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 Review: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Where did </a:t>
            </a:r>
            <a:r>
              <a:rPr lang="en-US" dirty="0" smtClean="0">
                <a:solidFill>
                  <a:srgbClr val="FF0000"/>
                </a:solidFill>
              </a:rPr>
              <a:t>FREUD </a:t>
            </a:r>
            <a:r>
              <a:rPr lang="en-US" dirty="0" smtClean="0"/>
              <a:t>assume most adult personality traits were formed?</a:t>
            </a:r>
          </a:p>
          <a:p>
            <a:endParaRPr lang="en-US" dirty="0"/>
          </a:p>
          <a:p>
            <a:r>
              <a:rPr lang="en-US" dirty="0" smtClean="0"/>
              <a:t>2. What is the major </a:t>
            </a:r>
            <a:r>
              <a:rPr lang="en-US" dirty="0" smtClean="0">
                <a:solidFill>
                  <a:srgbClr val="FF0000"/>
                </a:solidFill>
              </a:rPr>
              <a:t>GOAL</a:t>
            </a:r>
            <a:r>
              <a:rPr lang="en-US" dirty="0" smtClean="0"/>
              <a:t> of the ID?</a:t>
            </a:r>
          </a:p>
          <a:p>
            <a:endParaRPr lang="en-US" dirty="0"/>
          </a:p>
          <a:p>
            <a:r>
              <a:rPr lang="en-US" dirty="0" smtClean="0"/>
              <a:t>3. What system develops 2</a:t>
            </a:r>
            <a:r>
              <a:rPr lang="en-US" baseline="30000" dirty="0" smtClean="0"/>
              <a:t>nd</a:t>
            </a:r>
            <a:r>
              <a:rPr lang="en-US" dirty="0" smtClean="0"/>
              <a:t>? What is its job?</a:t>
            </a:r>
          </a:p>
          <a:p>
            <a:endParaRPr lang="en-US" dirty="0"/>
          </a:p>
          <a:p>
            <a:r>
              <a:rPr lang="en-US" dirty="0" smtClean="0"/>
              <a:t>4. When does the </a:t>
            </a:r>
            <a:r>
              <a:rPr lang="en-US" dirty="0" smtClean="0">
                <a:solidFill>
                  <a:srgbClr val="FF0000"/>
                </a:solidFill>
              </a:rPr>
              <a:t>SUPEREGO</a:t>
            </a:r>
            <a:r>
              <a:rPr lang="en-US" dirty="0" smtClean="0"/>
              <a:t> develop? What is its job?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91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1698</TotalTime>
  <Words>1377</Words>
  <Application>Microsoft Office PowerPoint</Application>
  <PresentationFormat>Widescreen</PresentationFormat>
  <Paragraphs>266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Office Theme</vt:lpstr>
      <vt:lpstr>Theories of Personality</vt:lpstr>
      <vt:lpstr>Psychodynamic Theories of Personality</vt:lpstr>
      <vt:lpstr>Freud and Psychoanalysis </vt:lpstr>
      <vt:lpstr>Structures of Personality (3): ID</vt:lpstr>
      <vt:lpstr>Ego (2nd system to emerge)</vt:lpstr>
      <vt:lpstr>Superego (last system to develop)</vt:lpstr>
      <vt:lpstr>Example Situation: Do Not Copy</vt:lpstr>
      <vt:lpstr>Balance and Defense Mechanisms</vt:lpstr>
      <vt:lpstr>Section 1 Review:</vt:lpstr>
      <vt:lpstr>Defense Mechanisms</vt:lpstr>
      <vt:lpstr>1. Repression</vt:lpstr>
      <vt:lpstr>2. Projection</vt:lpstr>
      <vt:lpstr>3. Displacement</vt:lpstr>
      <vt:lpstr>4. Reaction Formation</vt:lpstr>
      <vt:lpstr>5. Regression</vt:lpstr>
      <vt:lpstr>6. Denial </vt:lpstr>
      <vt:lpstr>Oedipus Complex / Psychosexual Stage</vt:lpstr>
      <vt:lpstr>Section 2 Review: Pick a Defense Mechanism</vt:lpstr>
      <vt:lpstr>Other Psychodynamic Approaches</vt:lpstr>
      <vt:lpstr>Archetypes </vt:lpstr>
      <vt:lpstr>Object-Relations School</vt:lpstr>
      <vt:lpstr>3 Types of Separations</vt:lpstr>
      <vt:lpstr>Evaluating Psychodynamic Theories (3)</vt:lpstr>
      <vt:lpstr>2. Drawing Universal Principles From the Experiences of a Few</vt:lpstr>
      <vt:lpstr>3. Basing Theories of Personality Development on the Fallible Memories of Patients</vt:lpstr>
      <vt:lpstr>Section 3 Review:</vt:lpstr>
      <vt:lpstr>The Modern Study of Personality</vt:lpstr>
      <vt:lpstr>Popular Personality Tests</vt:lpstr>
      <vt:lpstr>The Big 5 Personality Traits</vt:lpstr>
      <vt:lpstr>PowerPoint Presentation</vt:lpstr>
      <vt:lpstr>PowerPoint Presentation</vt:lpstr>
      <vt:lpstr>PowerPoint Presentation</vt:lpstr>
      <vt:lpstr>PowerPoint Presentation</vt:lpstr>
      <vt:lpstr>Section 4 Review: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Theories of Personality</dc:title>
  <dc:creator>User</dc:creator>
  <cp:lastModifiedBy>User</cp:lastModifiedBy>
  <cp:revision>42</cp:revision>
  <dcterms:created xsi:type="dcterms:W3CDTF">2019-09-04T12:34:01Z</dcterms:created>
  <dcterms:modified xsi:type="dcterms:W3CDTF">2020-01-09T19:05:01Z</dcterms:modified>
</cp:coreProperties>
</file>